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8" r:id="rId3"/>
    <p:sldId id="280" r:id="rId4"/>
    <p:sldId id="281" r:id="rId5"/>
    <p:sldId id="290" r:id="rId6"/>
    <p:sldId id="291" r:id="rId7"/>
    <p:sldId id="292" r:id="rId8"/>
    <p:sldId id="285" r:id="rId9"/>
    <p:sldId id="287" r:id="rId10"/>
    <p:sldId id="288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414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E626D-FC9C-4803-B928-D8A75C1840C5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E64D093-7B72-413C-AA02-CA1A9FAAE7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E626D-FC9C-4803-B928-D8A75C1840C5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E64D093-7B72-413C-AA02-CA1A9FAAE7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E626D-FC9C-4803-B928-D8A75C1840C5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D093-7B72-413C-AA02-CA1A9FAAE7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E626D-FC9C-4803-B928-D8A75C1840C5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D093-7B72-413C-AA02-CA1A9FAAE7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E626D-FC9C-4803-B928-D8A75C1840C5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E64D093-7B72-413C-AA02-CA1A9FAAE7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E626D-FC9C-4803-B928-D8A75C1840C5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D093-7B72-413C-AA02-CA1A9FAAE7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E626D-FC9C-4803-B928-D8A75C1840C5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D093-7B72-413C-AA02-CA1A9FAAE7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E626D-FC9C-4803-B928-D8A75C1840C5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D093-7B72-413C-AA02-CA1A9FAAE7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E626D-FC9C-4803-B928-D8A75C1840C5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D093-7B72-413C-AA02-CA1A9FAAE7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E626D-FC9C-4803-B928-D8A75C1840C5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D093-7B72-413C-AA02-CA1A9FAAE7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E626D-FC9C-4803-B928-D8A75C1840C5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D093-7B72-413C-AA02-CA1A9FAAE7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A6E626D-FC9C-4803-B928-D8A75C1840C5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E64D093-7B72-413C-AA02-CA1A9FAAE7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4678" y="4214818"/>
            <a:ext cx="2786082" cy="1357322"/>
          </a:xfrm>
        </p:spPr>
        <p:txBody>
          <a:bodyPr>
            <a:normAutofit/>
          </a:bodyPr>
          <a:lstStyle/>
          <a:p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357166"/>
            <a:ext cx="8315324" cy="1785950"/>
          </a:xfrm>
        </p:spPr>
        <p:txBody>
          <a:bodyPr>
            <a:normAutofit/>
          </a:bodyPr>
          <a:lstStyle/>
          <a:p>
            <a:r>
              <a:rPr lang="ru-RU" sz="3900" b="1" dirty="0" smtClean="0">
                <a:solidFill>
                  <a:srgbClr val="C00000"/>
                </a:solidFill>
              </a:rPr>
              <a:t>Семья и семейные ценности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 descr="http://www.chel-15.ru/uploads/58iulj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714620"/>
            <a:ext cx="3500462" cy="321471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Рисунок 4" descr="http://www.chel-15.ru/uploads/12109301980409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714620"/>
            <a:ext cx="3571900" cy="321471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Семья…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Семья – это то, что мы делим на всех,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Всем понемножку: и слёзы, и смех,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Семья – это то, что с тобою всегда.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Пусть мчатся секунды, недели, года,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Но стены родные, отчий твой дом –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Сердце навеки останется в нём!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« Плохо человеку, когда он один, </a:t>
            </a:r>
            <a:br>
              <a:rPr lang="ru-RU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</a:br>
            <a:r>
              <a:rPr lang="ru-RU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 горе одному, один не воин» </a:t>
            </a:r>
            <a:r>
              <a:rPr lang="ru-RU" sz="2200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В.В Маяковский.</a:t>
            </a:r>
            <a:endParaRPr lang="ru-RU" sz="2200" dirty="0">
              <a:ln>
                <a:solidFill>
                  <a:srgbClr val="0070C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918" y="3857628"/>
            <a:ext cx="4286280" cy="2222497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3314" name="Picture 2" descr="http://cs5376.vkontakte.ru/u2329952/145447371/y_29cb47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357430"/>
            <a:ext cx="3000396" cy="428628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3318" name="Picture 6" descr="http://3.bp.blogspot.com/-tnj9aNO9mzQ/T9JkQ_QUMMI/AAAAAAAABGM/qiho5EU0dlA/s1600/69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357430"/>
            <a:ext cx="4572032" cy="428628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TriangleInverted">
              <a:avLst/>
            </a:prstTxWarp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СЕМЬЯ </a:t>
            </a:r>
            <a:r>
              <a:rPr lang="ru-RU" dirty="0" err="1" smtClean="0">
                <a:solidFill>
                  <a:srgbClr val="C00000"/>
                </a:solidFill>
              </a:rPr>
              <a:t>ПОМОГАла</a:t>
            </a:r>
            <a:r>
              <a:rPr lang="ru-RU" dirty="0" smtClean="0">
                <a:solidFill>
                  <a:srgbClr val="C00000"/>
                </a:solidFill>
              </a:rPr>
              <a:t> ЧЕЛОВЕКУ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500" b="1" dirty="0" smtClean="0">
                <a:solidFill>
                  <a:srgbClr val="C00000"/>
                </a:solidFill>
              </a:rPr>
              <a:t>Появиться </a:t>
            </a:r>
            <a:br>
              <a:rPr lang="ru-RU" sz="3500" b="1" dirty="0" smtClean="0">
                <a:solidFill>
                  <a:srgbClr val="C00000"/>
                </a:solidFill>
              </a:rPr>
            </a:br>
            <a:r>
              <a:rPr lang="ru-RU" sz="3500" b="1" dirty="0" smtClean="0">
                <a:solidFill>
                  <a:srgbClr val="C00000"/>
                </a:solidFill>
              </a:rPr>
              <a:t/>
            </a:r>
            <a:br>
              <a:rPr lang="ru-RU" sz="3500" b="1" dirty="0" smtClean="0">
                <a:solidFill>
                  <a:srgbClr val="C00000"/>
                </a:solidFill>
              </a:rPr>
            </a:br>
            <a:r>
              <a:rPr lang="ru-RU" sz="3500" b="1" dirty="0" smtClean="0">
                <a:solidFill>
                  <a:srgbClr val="C00000"/>
                </a:solidFill>
              </a:rPr>
              <a:t>на свет,</a:t>
            </a:r>
            <a:br>
              <a:rPr lang="ru-RU" sz="3500" b="1" dirty="0" smtClean="0">
                <a:solidFill>
                  <a:srgbClr val="C00000"/>
                </a:solidFill>
              </a:rPr>
            </a:br>
            <a:r>
              <a:rPr lang="ru-RU" sz="3500" b="1" dirty="0" smtClean="0">
                <a:solidFill>
                  <a:srgbClr val="C00000"/>
                </a:solidFill>
              </a:rPr>
              <a:t> </a:t>
            </a:r>
            <a:br>
              <a:rPr lang="ru-RU" sz="3500" b="1" dirty="0" smtClean="0">
                <a:solidFill>
                  <a:srgbClr val="C00000"/>
                </a:solidFill>
              </a:rPr>
            </a:br>
            <a:r>
              <a:rPr lang="ru-RU" sz="3500" b="1" dirty="0" smtClean="0">
                <a:solidFill>
                  <a:srgbClr val="C00000"/>
                </a:solidFill>
              </a:rPr>
              <a:t>вырасти,</a:t>
            </a:r>
            <a:br>
              <a:rPr lang="ru-RU" sz="3500" b="1" dirty="0" smtClean="0">
                <a:solidFill>
                  <a:srgbClr val="C00000"/>
                </a:solidFill>
              </a:rPr>
            </a:br>
            <a:r>
              <a:rPr lang="ru-RU" sz="3500" b="1" dirty="0" smtClean="0">
                <a:solidFill>
                  <a:srgbClr val="C00000"/>
                </a:solidFill>
              </a:rPr>
              <a:t/>
            </a:r>
            <a:br>
              <a:rPr lang="ru-RU" sz="3500" b="1" dirty="0" smtClean="0">
                <a:solidFill>
                  <a:srgbClr val="C00000"/>
                </a:solidFill>
              </a:rPr>
            </a:br>
            <a:r>
              <a:rPr lang="ru-RU" sz="3500" b="1" dirty="0" smtClean="0">
                <a:solidFill>
                  <a:srgbClr val="C00000"/>
                </a:solidFill>
              </a:rPr>
              <a:t>жить.</a:t>
            </a:r>
            <a:r>
              <a:rPr lang="ru-RU" sz="3500" b="1" dirty="0" smtClean="0"/>
              <a:t/>
            </a:r>
            <a:br>
              <a:rPr lang="ru-RU" sz="3500" b="1" dirty="0" smtClean="0"/>
            </a:br>
            <a:endParaRPr lang="ru-RU" sz="3500" b="1" dirty="0"/>
          </a:p>
        </p:txBody>
      </p:sp>
      <p:pic>
        <p:nvPicPr>
          <p:cNvPr id="10" name="Picture 4" descr="foto 20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786050" y="3786190"/>
            <a:ext cx="2500330" cy="271464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13" name="il_fi" descr="http://aifudm.net/upload/iblock/2be/2be2df07354b2176d9475a82e5a651fa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572132" y="2357430"/>
            <a:ext cx="3300410" cy="2743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026" name="Picture 2" descr="https://tapoc.trbo.yandex.net/tapoc_secure_proxy/a137b5ad2c765412e6ef51344fb7c7fd?url=http%3A%2F%2Fwww.featurepics.com%2FStockImage%2F20120731%2Flovely-pregnant-woman-stock-picture-23028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119" y="1556792"/>
            <a:ext cx="1478337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   вне семьи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rgbClr val="C00000"/>
                </a:solidFill>
              </a:rPr>
              <a:t>на протяжении всей истории человечества было невозможно не только нормальное существование, но даже физическое выживание.</a:t>
            </a:r>
          </a:p>
          <a:p>
            <a:endParaRPr lang="ru-RU" dirty="0"/>
          </a:p>
        </p:txBody>
      </p:sp>
      <p:pic>
        <p:nvPicPr>
          <p:cNvPr id="45058" name="Picture 2" descr="http://uchitelu.net/sites/default/files/ehow12-main_Fu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3286124"/>
            <a:ext cx="3143250" cy="31432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</a:t>
            </a:r>
            <a:r>
              <a:rPr lang="ru-RU" dirty="0" smtClean="0">
                <a:solidFill>
                  <a:srgbClr val="C00000"/>
                </a:solidFill>
              </a:rPr>
              <a:t>Человек и семья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И в сегодняшнем цивилизованном мире, люди все равно стремятся держаться вместе, уживаться друг с другом, несмотря на связанные с этим трудности.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Человека без семьи 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   трудно считать вполне 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   счастливым.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2" descr="bebek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500438"/>
            <a:ext cx="3500462" cy="29289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Спецификой семейного воспитания являются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«многомерность» жизни семьи,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 широта и многогранность влияний,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 условия, которые создаются членами семьи. 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   </a:t>
            </a:r>
            <a:r>
              <a:rPr lang="ru-RU" i="1" dirty="0" smtClean="0">
                <a:solidFill>
                  <a:srgbClr val="C00000"/>
                </a:solidFill>
              </a:rPr>
              <a:t>Если они созданы осмысленно и   целенаправленно, то могут стать основой всестороннего развития личности.</a:t>
            </a:r>
            <a:endParaRPr lang="ru-RU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СЕМЬЯ – ЭТО: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и трудовой коллектив,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и моральная опора,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и высшие человеческие привязанности (любовь, дружба),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и пространство для отдыха,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и школа доброты,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и многообразная система отношений с родителями, братьями, сестрами, родными и знакомыми,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мораль и вкусы,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манеры и привычки,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мировоззрение и убеждения,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характер и идеалы…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Основы всего этого закладываются в семье.</a:t>
            </a:r>
          </a:p>
          <a:p>
            <a:pPr>
              <a:lnSpc>
                <a:spcPct val="90000"/>
              </a:lnSpc>
            </a:pPr>
            <a:endParaRPr lang="ru-RU" sz="2400" dirty="0" smtClean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endParaRPr lang="ru-RU" dirty="0"/>
          </a:p>
        </p:txBody>
      </p:sp>
      <p:pic>
        <p:nvPicPr>
          <p:cNvPr id="26626" name="Picture 2" descr="http://psyxologiya.ru/wp-content/uploads/2012/01/utolit-zhazhdu-kipuchej-zhizn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85728"/>
            <a:ext cx="3071834" cy="200026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686800" cy="642942"/>
          </a:xfrm>
        </p:spPr>
        <p:txBody>
          <a:bodyPr>
            <a:prstTxWarp prst="textTriangle">
              <a:avLst/>
            </a:prstTxWarp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Семья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il_fi" descr="http://medpravda.com/wp-content/uploads/2012/07/family-dom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14488"/>
            <a:ext cx="714380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285852" y="1857364"/>
            <a:ext cx="67151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Группа людей, состоящая из родителей, детей, внуков и близких родственников, живущих вместе.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5715015"/>
            <a:ext cx="62151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Группа родственников, дружная и сплоченная общими интересами. 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В современной литературе семья определяется как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571612"/>
            <a:ext cx="807249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3200" dirty="0" smtClean="0">
                <a:solidFill>
                  <a:srgbClr val="C00000"/>
                </a:solidFill>
              </a:rPr>
              <a:t>«Малая социальная группа, основанная на любви, брачном союзе и родственных отношениях; объединенная общностью быта и ведением хозяйства, правовыми и нравственными отношениями, рождением и воспитанием детей»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Важнейшими функциями семьи следует считать такие: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воспитательная,</a:t>
            </a:r>
          </a:p>
          <a:p>
            <a:pPr lvl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хозяйственно-бытовая,</a:t>
            </a:r>
          </a:p>
          <a:p>
            <a:pPr lvl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экономическая,</a:t>
            </a:r>
          </a:p>
          <a:p>
            <a:pPr lvl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социально-статусная,</a:t>
            </a:r>
          </a:p>
          <a:p>
            <a:pPr lvl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психотерапевтическая,</a:t>
            </a:r>
          </a:p>
          <a:p>
            <a:pPr lvl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репродуктивная,</a:t>
            </a:r>
          </a:p>
          <a:p>
            <a:pPr lvl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сексуально-эротическая,</a:t>
            </a:r>
          </a:p>
          <a:p>
            <a:pPr lvl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духовное общение,</a:t>
            </a:r>
          </a:p>
          <a:p>
            <a:pPr lvl="0">
              <a:buNone/>
            </a:pPr>
            <a:r>
              <a:rPr lang="ru-RU" b="1" dirty="0" err="1" smtClean="0">
                <a:solidFill>
                  <a:srgbClr val="C00000"/>
                </a:solidFill>
              </a:rPr>
              <a:t>досуговая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bebek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643050"/>
            <a:ext cx="3929090" cy="47863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В жизнедеятельности современной семьи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первостепенное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значение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приобретают функции,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связанные с общением, 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взаимопомощью, 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эмоциональными 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отношениями супругов, 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родителей и детей.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9938" name="Picture 2" descr="http://mir-svadbi.ru/wp-content/uploads/2012/02/semeynyiy-dosu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714488"/>
            <a:ext cx="3857652" cy="39004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требования, предъявляемые обществом к семье.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1.Создание условий для всестороннего развития личности.</a:t>
            </a:r>
          </a:p>
          <a:p>
            <a:pPr lvl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2.Эмоциональная поддержка престарелых родителей.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3.Воспитание детей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и подростков,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основанное на любви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и доверии.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8914" name="Picture 2" descr="http://a.passion.ru/sh/0705h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286124"/>
            <a:ext cx="4024342" cy="31432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Семья </a:t>
            </a:r>
            <a:r>
              <a:rPr lang="ru-RU" sz="4000" b="1" dirty="0" smtClean="0">
                <a:solidFill>
                  <a:srgbClr val="C00000"/>
                </a:solidFill>
              </a:rPr>
              <a:t>для ребенка –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это место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его рождения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и становления.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Picture 2" descr="foto 11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85720" y="3786190"/>
            <a:ext cx="3643338" cy="29289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5" name="Picture 2" descr="C:\Documents and Settings\Admin\Рабочий стол\школа.jp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143504" y="1500174"/>
            <a:ext cx="3643339" cy="29289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В семье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ребенок получает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азы знаний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об окружающем мире,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а  в дальнейшем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и саму культуру.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gcal_93_4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072067" y="1214422"/>
            <a:ext cx="3571899" cy="47863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Семья -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это определенный морально-психологический климат, это школа отношений с людьми.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3794" name="Picture 2" descr="http://old-church.net/sites/default/files/200320560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928934"/>
            <a:ext cx="4143404" cy="3267075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В семье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складываются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представления ребенка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о добре и зле,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о порядочности,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об уважительном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отношении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к материальным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и духовным ценностям.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Picture 4" descr="memori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785794"/>
            <a:ext cx="3786214" cy="5643601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В семье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с близкими людьми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он переживает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чувства любви,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дружбы, долга,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ответственности,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справедливости.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Picture 4" descr="momshand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857232"/>
            <a:ext cx="3643338" cy="5072098"/>
          </a:xfrm>
          <a:noFill/>
          <a:ln>
            <a:solidFill>
              <a:srgbClr val="C00000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В семье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000" b="1" dirty="0" smtClean="0">
                <a:solidFill>
                  <a:srgbClr val="C00000"/>
                </a:solidFill>
              </a:rPr>
              <a:t>ребенок включается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C00000"/>
                </a:solidFill>
              </a:rPr>
              <a:t>во все жизненно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C00000"/>
                </a:solidFill>
              </a:rPr>
              <a:t>важные виды 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C00000"/>
                </a:solidFill>
              </a:rPr>
              <a:t>деятельности – 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C00000"/>
                </a:solidFill>
              </a:rPr>
              <a:t>интеллектуальную, 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C00000"/>
                </a:solidFill>
              </a:rPr>
              <a:t>познавательную,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C00000"/>
                </a:solidFill>
              </a:rPr>
              <a:t>трудовую, общественную, 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C00000"/>
                </a:solidFill>
              </a:rPr>
              <a:t>игровую,  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C00000"/>
                </a:solidFill>
              </a:rPr>
              <a:t>творческую и другие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4" name="Picture 2" descr="bebek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285860"/>
            <a:ext cx="4643470" cy="514353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400" dirty="0" smtClean="0">
                <a:solidFill>
                  <a:srgbClr val="C00000"/>
                </a:solidFill>
              </a:rPr>
              <a:t>Особенностью семейного воспитания</a:t>
            </a:r>
            <a:endParaRPr lang="ru-RU" sz="3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является то,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что оно органично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сливается со всей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жизнедеятельностью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человека.</a:t>
            </a:r>
          </a:p>
          <a:p>
            <a:endParaRPr lang="ru-RU" dirty="0"/>
          </a:p>
        </p:txBody>
      </p:sp>
      <p:pic>
        <p:nvPicPr>
          <p:cNvPr id="4" name="Picture 2" descr="bebe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428736"/>
            <a:ext cx="3576654" cy="492922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Растим человека!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Мы с вами - родители 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И в наших силах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помочь своему ребенку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вырасти добрым, умным,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активным, сильным,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смелым, храбрым,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ответственным, творческим…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Одним словом  ЧЕЛОВЕКОМ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5" name="Picture 3" descr="0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000108"/>
            <a:ext cx="3500462" cy="514353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 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         Правила разумного воспитания.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                             Правило 1 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http://ia105.odnoklassniki.ru/getImage?photoId=446947950383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500174"/>
            <a:ext cx="4714908" cy="471490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</a:t>
            </a:r>
            <a:r>
              <a:rPr lang="ru-RU" dirty="0" smtClean="0">
                <a:solidFill>
                  <a:srgbClr val="C00000"/>
                </a:solidFill>
              </a:rPr>
              <a:t>Правило 2</a:t>
            </a:r>
            <a:endParaRPr lang="ru-RU" dirty="0"/>
          </a:p>
        </p:txBody>
      </p:sp>
      <p:pic>
        <p:nvPicPr>
          <p:cNvPr id="4" name="Содержимое 3" descr="http://ia105.odnoklassniki.ru/getImage?photoId=446947950639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428736"/>
            <a:ext cx="4625197" cy="4651389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</a:t>
            </a:r>
            <a:r>
              <a:rPr lang="ru-RU" dirty="0" smtClean="0">
                <a:solidFill>
                  <a:srgbClr val="C00000"/>
                </a:solidFill>
              </a:rPr>
              <a:t>Правило 3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http://ia105.odnoklassniki.ru/getImage?photoId=446947950895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554163"/>
            <a:ext cx="4625197" cy="45259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</a:t>
            </a:r>
            <a:r>
              <a:rPr lang="ru-RU" dirty="0" smtClean="0">
                <a:solidFill>
                  <a:srgbClr val="C00000"/>
                </a:solidFill>
              </a:rPr>
              <a:t>Правило 4</a:t>
            </a:r>
            <a:endParaRPr lang="ru-RU" dirty="0"/>
          </a:p>
        </p:txBody>
      </p:sp>
      <p:pic>
        <p:nvPicPr>
          <p:cNvPr id="4" name="Содержимое 3" descr="http://ia105.odnoklassniki.ru/getImage?photoId=446947951151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85219" y="1554163"/>
            <a:ext cx="4525962" cy="45259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</a:t>
            </a:r>
            <a:r>
              <a:rPr lang="ru-RU" dirty="0" smtClean="0">
                <a:solidFill>
                  <a:srgbClr val="C00000"/>
                </a:solidFill>
              </a:rPr>
              <a:t>Правило 5</a:t>
            </a:r>
            <a:endParaRPr lang="ru-RU" dirty="0"/>
          </a:p>
        </p:txBody>
      </p:sp>
      <p:pic>
        <p:nvPicPr>
          <p:cNvPr id="4" name="Содержимое 3" descr="http://ia105.odnoklassniki.ru/getImage?photoId=446947951407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85219" y="1554163"/>
            <a:ext cx="4525962" cy="45259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                          Правило 6</a:t>
            </a:r>
            <a:endParaRPr lang="ru-RU" dirty="0"/>
          </a:p>
        </p:txBody>
      </p:sp>
      <p:pic>
        <p:nvPicPr>
          <p:cNvPr id="4" name="Содержимое 3" descr="http://ia105.odnoklassniki.ru/getImage?photoId=446947951663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3" y="1554163"/>
            <a:ext cx="4786347" cy="45259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                       Правило 7</a:t>
            </a:r>
            <a:endParaRPr lang="ru-RU" dirty="0"/>
          </a:p>
        </p:txBody>
      </p:sp>
      <p:pic>
        <p:nvPicPr>
          <p:cNvPr id="4" name="Содержимое 3" descr="http://ia105.odnoklassniki.ru/getImage?photoId=446947951919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85219" y="1554163"/>
            <a:ext cx="4525962" cy="45259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                        Правило 8</a:t>
            </a:r>
            <a:endParaRPr lang="ru-RU" dirty="0"/>
          </a:p>
        </p:txBody>
      </p:sp>
      <p:pic>
        <p:nvPicPr>
          <p:cNvPr id="4" name="Содержимое 3" descr="http://ia105.odnoklassniki.ru/getImage?photoId=446947952175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85219" y="1554163"/>
            <a:ext cx="4525962" cy="45259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</a:t>
            </a:r>
            <a:r>
              <a:rPr lang="ru-RU" dirty="0" smtClean="0">
                <a:solidFill>
                  <a:srgbClr val="C00000"/>
                </a:solidFill>
              </a:rPr>
              <a:t>Правило 9</a:t>
            </a:r>
            <a:endParaRPr lang="ru-RU" dirty="0"/>
          </a:p>
        </p:txBody>
      </p:sp>
      <p:pic>
        <p:nvPicPr>
          <p:cNvPr id="4" name="Содержимое 3" descr="http://ia105.odnoklassniki.ru/getImage?photoId=446947952431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428736"/>
            <a:ext cx="5286412" cy="492922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                       Правило 10</a:t>
            </a:r>
            <a:endParaRPr lang="ru-RU" dirty="0"/>
          </a:p>
        </p:txBody>
      </p:sp>
      <p:pic>
        <p:nvPicPr>
          <p:cNvPr id="4" name="Содержимое 3" descr="http://ia105.odnoklassniki.ru/getImage?photoId=446947952687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85219" y="1554163"/>
            <a:ext cx="4525962" cy="45259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Ответы родителей: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«Не скупитесь на любовь»,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«Наказывайте с умом»,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«Проводите свободное время вместе»,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«Учите отличать добро от зла»,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«Учите взаимоуважению»,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«Внимательно выслушивайте»,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«Избегайте чтения нотаций»,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«Давайте точные полезные советы»,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«Не питайте иллюзий».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736</TotalTime>
  <Words>632</Words>
  <Application>Microsoft Office PowerPoint</Application>
  <PresentationFormat>Экран (4:3)</PresentationFormat>
  <Paragraphs>142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Трек</vt:lpstr>
      <vt:lpstr>Презентация PowerPoint</vt:lpstr>
      <vt:lpstr>Семья…</vt:lpstr>
      <vt:lpstr>« Плохо человеку, когда он один,   горе одному, один не воин» В.В Маяковский.</vt:lpstr>
      <vt:lpstr>СЕМЬЯ ПОМОГАла ЧЕЛОВЕКУ</vt:lpstr>
      <vt:lpstr>   вне семьи</vt:lpstr>
      <vt:lpstr>                Человек и семья</vt:lpstr>
      <vt:lpstr>Спецификой семейного воспитания являются</vt:lpstr>
      <vt:lpstr>СЕМЬЯ – ЭТО:</vt:lpstr>
      <vt:lpstr>Семья</vt:lpstr>
      <vt:lpstr>В современной литературе семья определяется как </vt:lpstr>
      <vt:lpstr>Важнейшими функциями семьи следует считать такие:</vt:lpstr>
      <vt:lpstr>В жизнедеятельности современной семьи</vt:lpstr>
      <vt:lpstr>требования, предъявляемые обществом к семье.</vt:lpstr>
      <vt:lpstr>Семья для ребенка –</vt:lpstr>
      <vt:lpstr>В семье</vt:lpstr>
      <vt:lpstr>Семья -</vt:lpstr>
      <vt:lpstr>В семье</vt:lpstr>
      <vt:lpstr>В семье</vt:lpstr>
      <vt:lpstr>В семье</vt:lpstr>
      <vt:lpstr>Особенностью семейного воспитания</vt:lpstr>
      <vt:lpstr>Растим человека!</vt:lpstr>
      <vt:lpstr>            Правила разумного воспитания.                              Правило 1  </vt:lpstr>
      <vt:lpstr>                         Правило 2</vt:lpstr>
      <vt:lpstr>                          Правило 3</vt:lpstr>
      <vt:lpstr>                         Правило 4</vt:lpstr>
      <vt:lpstr>                           Правило 5</vt:lpstr>
      <vt:lpstr>                          Правило 6</vt:lpstr>
      <vt:lpstr>                       Правило 7</vt:lpstr>
      <vt:lpstr>                        Правило 8</vt:lpstr>
      <vt:lpstr>                        Правило 9</vt:lpstr>
      <vt:lpstr>                       Правило 10</vt:lpstr>
      <vt:lpstr>Ответы родителей:</vt:lpstr>
    </vt:vector>
  </TitlesOfParts>
  <Company>123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образцова</dc:title>
  <dc:creator>joker</dc:creator>
  <cp:lastModifiedBy>Admin</cp:lastModifiedBy>
  <cp:revision>81</cp:revision>
  <dcterms:created xsi:type="dcterms:W3CDTF">2012-08-16T10:27:56Z</dcterms:created>
  <dcterms:modified xsi:type="dcterms:W3CDTF">2017-07-21T09:04:57Z</dcterms:modified>
</cp:coreProperties>
</file>